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3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9" r:id="rId6"/>
    <p:sldId id="316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17" r:id="rId16"/>
    <p:sldId id="258" r:id="rId17"/>
    <p:sldId id="315" r:id="rId18"/>
    <p:sldId id="262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lle Colby-Rotell" initials="NC" lastIdx="6" clrIdx="0">
    <p:extLst>
      <p:ext uri="{19B8F6BF-5375-455C-9EA6-DF929625EA0E}">
        <p15:presenceInfo xmlns:p15="http://schemas.microsoft.com/office/powerpoint/2012/main" userId="S-1-5-21-2199468181-3034772947-3621136777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570"/>
    <a:srgbClr val="3D778D"/>
    <a:srgbClr val="8BB5C8"/>
    <a:srgbClr val="46A53F"/>
    <a:srgbClr val="B4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37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2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FE902-FF4D-4B22-A2F9-D335CC9C8BC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2988A-6DC6-4260-AB91-BC654BA3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6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777240" y="4808765"/>
            <a:ext cx="6217560" cy="4555481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hdr"/>
          </p:nvPr>
        </p:nvSpPr>
        <p:spPr>
          <a:xfrm>
            <a:off x="0" y="1"/>
            <a:ext cx="3372840" cy="505842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dt"/>
          </p:nvPr>
        </p:nvSpPr>
        <p:spPr>
          <a:xfrm>
            <a:off x="4399200" y="1"/>
            <a:ext cx="3372840" cy="505842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ftr"/>
          </p:nvPr>
        </p:nvSpPr>
        <p:spPr>
          <a:xfrm>
            <a:off x="0" y="9617892"/>
            <a:ext cx="3372840" cy="505842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211" name="PlaceHolder 5"/>
          <p:cNvSpPr>
            <a:spLocks noGrp="1"/>
          </p:cNvSpPr>
          <p:nvPr>
            <p:ph type="sldNum"/>
          </p:nvPr>
        </p:nvSpPr>
        <p:spPr>
          <a:xfrm>
            <a:off x="4399200" y="9617892"/>
            <a:ext cx="3372840" cy="505842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F4401FB0-B1D7-457A-B38A-88641FF865F9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3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3970441" y="8829778"/>
            <a:ext cx="3031560" cy="458012"/>
          </a:xfrm>
          <a:prstGeom prst="rect">
            <a:avLst/>
          </a:prstGeom>
        </p:spPr>
        <p:txBody>
          <a:bodyPr lIns="90612" tIns="45306" rIns="90612" bIns="45306" anchor="b"/>
          <a:lstStyle/>
          <a:p>
            <a:pPr algn="r">
              <a:lnSpc>
                <a:spcPct val="100000"/>
              </a:lnSpc>
            </a:pPr>
            <a:fld id="{2351EF0D-C782-4BA5-898C-9EC15412B728}" type="slidenum">
              <a:rPr lang="en-US" sz="1200">
                <a:solidFill>
                  <a:srgbClr val="000000"/>
                </a:solidFill>
                <a:latin typeface="Arial"/>
              </a:rPr>
              <a:t>1</a:t>
            </a:fld>
            <a:endParaRPr/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701640" y="4416338"/>
            <a:ext cx="5600160" cy="4176462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3970441" y="8829778"/>
            <a:ext cx="3031560" cy="458012"/>
          </a:xfrm>
          <a:prstGeom prst="rect">
            <a:avLst/>
          </a:prstGeom>
        </p:spPr>
        <p:txBody>
          <a:bodyPr lIns="90612" tIns="45306" rIns="90612" bIns="45306" anchor="b"/>
          <a:lstStyle/>
          <a:p>
            <a:pPr algn="r">
              <a:lnSpc>
                <a:spcPct val="100000"/>
              </a:lnSpc>
            </a:pPr>
            <a:fld id="{2351EF0D-C782-4BA5-898C-9EC15412B728}" type="slidenum">
              <a:rPr lang="en-US" sz="1200">
                <a:solidFill>
                  <a:srgbClr val="000000"/>
                </a:solidFill>
                <a:latin typeface="Arial"/>
              </a:rPr>
              <a:t>3</a:t>
            </a:fld>
            <a:endParaRPr/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701640" y="4416338"/>
            <a:ext cx="5600160" cy="417646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45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3970441" y="8829778"/>
            <a:ext cx="3031560" cy="458012"/>
          </a:xfrm>
          <a:prstGeom prst="rect">
            <a:avLst/>
          </a:prstGeom>
        </p:spPr>
        <p:txBody>
          <a:bodyPr lIns="90612" tIns="45306" rIns="90612" bIns="45306" anchor="b"/>
          <a:lstStyle/>
          <a:p>
            <a:pPr algn="r">
              <a:lnSpc>
                <a:spcPct val="100000"/>
              </a:lnSpc>
            </a:pPr>
            <a:fld id="{2351EF0D-C782-4BA5-898C-9EC15412B728}" type="slidenum">
              <a:rPr lang="en-US" sz="1200">
                <a:solidFill>
                  <a:srgbClr val="000000"/>
                </a:solidFill>
                <a:latin typeface="Arial"/>
              </a:rPr>
              <a:t>12</a:t>
            </a:fld>
            <a:endParaRPr/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701640" y="4416338"/>
            <a:ext cx="5600160" cy="417646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916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  <a:latin typeface="Paytone One" pitchFamily="2" charset="0"/>
                <a:ea typeface="Paytone O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otham Bold" pitchFamily="50" charset="0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844040" cy="7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4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763158"/>
            <a:ext cx="914400" cy="3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7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4579" y="5472379"/>
            <a:ext cx="914400" cy="3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7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844040" cy="7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0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763158"/>
            <a:ext cx="914400" cy="3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Autofit/>
          </a:bodyPr>
          <a:lstStyle>
            <a:lvl1pPr marL="0" indent="0">
              <a:buNone/>
              <a:defRPr lang="en-US" sz="1600" b="1" kern="1200" cap="all" spc="4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Autofit/>
          </a:bodyPr>
          <a:lstStyle>
            <a:lvl1pPr marL="0" indent="0">
              <a:buNone/>
              <a:defRPr lang="en-US" sz="1600" b="1" kern="1200" cap="all" spc="4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763158"/>
            <a:ext cx="914400" cy="3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763158"/>
            <a:ext cx="914400" cy="3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1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763158"/>
            <a:ext cx="914400" cy="3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3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58" y="38579"/>
            <a:ext cx="914400" cy="3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Paytone One" pitchFamily="2" charset="0"/>
                <a:ea typeface="Paytone O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10642"/>
            <a:ext cx="1844040" cy="7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6117432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6118091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C4636F-BA45-42CC-8349-E0BDF1F28F94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F73DF2F-1CB3-4D8C-933E-9836E4D5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4">
              <a:lumMod val="50000"/>
            </a:schemeClr>
          </a:solidFill>
          <a:latin typeface="Gotham 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71680" y="308880"/>
            <a:ext cx="7643880" cy="815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sz="4800" b="1" dirty="0">
              <a:solidFill>
                <a:srgbClr val="3D778D"/>
              </a:solidFill>
              <a:latin typeface="Rockwel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571680" y="1482436"/>
            <a:ext cx="7994160" cy="4771483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 lvl="1">
              <a:buSzPct val="100000"/>
            </a:pPr>
            <a:endParaRPr sz="2600" dirty="0">
              <a:solidFill>
                <a:srgbClr val="000000"/>
              </a:solidFill>
              <a:latin typeface="Calibri"/>
            </a:endParaRPr>
          </a:p>
          <a:p>
            <a:pPr>
              <a:buSzPct val="100000"/>
            </a:pPr>
            <a:endParaRPr sz="2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8"/>
            <a:ext cx="9144000" cy="6119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93" y="308880"/>
            <a:ext cx="3763133" cy="157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241" y="2076694"/>
            <a:ext cx="9144000" cy="707886"/>
          </a:xfrm>
          <a:prstGeom prst="rect">
            <a:avLst/>
          </a:prstGeom>
          <a:solidFill>
            <a:srgbClr val="46A53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en-US" sz="1200" b="1" dirty="0">
              <a:latin typeface="+mn-lt"/>
              <a:cs typeface="+mn-cs"/>
            </a:endParaRPr>
          </a:p>
          <a:p>
            <a:pPr marL="52387" algn="ctr">
              <a:spcAft>
                <a:spcPct val="3000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A Pacific Northwest Nonprofit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" y="2851029"/>
            <a:ext cx="914400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en-US" sz="1200" b="1" dirty="0">
              <a:latin typeface="+mn-lt"/>
              <a:cs typeface="+mn-cs"/>
            </a:endParaRPr>
          </a:p>
          <a:p>
            <a:pPr marL="52387" algn="ctr">
              <a:spcAft>
                <a:spcPct val="30000"/>
              </a:spcAft>
              <a:defRPr/>
            </a:pPr>
            <a:r>
              <a:rPr lang="en-US" sz="2800" b="1" dirty="0">
                <a:solidFill>
                  <a:srgbClr val="46A53F"/>
                </a:solidFill>
                <a:latin typeface="+mn-lt"/>
                <a:cs typeface="+mn-cs"/>
              </a:rPr>
              <a:t>Cultivating </a:t>
            </a:r>
            <a:r>
              <a:rPr lang="en-US" sz="2800" b="1" dirty="0" err="1">
                <a:solidFill>
                  <a:srgbClr val="46A53F"/>
                </a:solidFill>
                <a:latin typeface="+mn-lt"/>
                <a:cs typeface="+mn-cs"/>
              </a:rPr>
              <a:t>Leaders</a:t>
            </a:r>
            <a:r>
              <a:rPr lang="en-US" sz="2800" dirty="0" err="1">
                <a:latin typeface="+mn-lt"/>
                <a:cs typeface="+mn-cs"/>
              </a:rPr>
              <a:t>|</a:t>
            </a:r>
            <a:r>
              <a:rPr lang="en-US" sz="2800" b="1" dirty="0" err="1">
                <a:solidFill>
                  <a:srgbClr val="8BB5C8"/>
                </a:solidFill>
                <a:latin typeface="+mn-lt"/>
                <a:cs typeface="+mn-cs"/>
              </a:rPr>
              <a:t>Catalyzing</a:t>
            </a:r>
            <a:r>
              <a:rPr lang="en-US" sz="2800" b="1" dirty="0">
                <a:solidFill>
                  <a:srgbClr val="006666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8BB5C8"/>
                </a:solidFill>
                <a:latin typeface="+mn-lt"/>
                <a:cs typeface="+mn-cs"/>
              </a:rPr>
              <a:t>Community Led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2" y="789302"/>
            <a:ext cx="7951397" cy="5303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7035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Leadership Impacts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00840"/>
            <a:ext cx="9144000" cy="553998"/>
          </a:xfrm>
          <a:prstGeom prst="rect">
            <a:avLst/>
          </a:prstGeom>
          <a:solidFill>
            <a:srgbClr val="0D557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92% indicated working more effectively in teams</a:t>
            </a:r>
          </a:p>
        </p:txBody>
      </p:sp>
    </p:spTree>
    <p:extLst>
      <p:ext uri="{BB962C8B-B14F-4D97-AF65-F5344CB8AC3E}">
        <p14:creationId xmlns:p14="http://schemas.microsoft.com/office/powerpoint/2010/main" val="237125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" y="1018032"/>
            <a:ext cx="9148572" cy="6099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7035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Leadership Impacts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" y="5916751"/>
            <a:ext cx="9144000" cy="1200329"/>
          </a:xfrm>
          <a:prstGeom prst="rect">
            <a:avLst/>
          </a:prstGeom>
          <a:solidFill>
            <a:srgbClr val="0D557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Most described participation as a </a:t>
            </a:r>
            <a:r>
              <a:rPr lang="en-US" sz="3600" b="1" dirty="0">
                <a:solidFill>
                  <a:schemeClr val="bg1"/>
                </a:solidFill>
              </a:rPr>
              <a:t>“life changing experience”</a:t>
            </a:r>
          </a:p>
        </p:txBody>
      </p:sp>
    </p:spTree>
    <p:extLst>
      <p:ext uri="{BB962C8B-B14F-4D97-AF65-F5344CB8AC3E}">
        <p14:creationId xmlns:p14="http://schemas.microsoft.com/office/powerpoint/2010/main" val="360923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71680" y="308880"/>
            <a:ext cx="7643880" cy="815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sz="4800" b="1" dirty="0">
              <a:solidFill>
                <a:srgbClr val="3D778D"/>
              </a:solidFill>
              <a:latin typeface="Rockwel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8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58595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416" y="308880"/>
            <a:ext cx="4815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Rural Community Leadership…</a:t>
            </a:r>
          </a:p>
        </p:txBody>
      </p:sp>
    </p:spTree>
    <p:extLst>
      <p:ext uri="{BB962C8B-B14F-4D97-AF65-F5344CB8AC3E}">
        <p14:creationId xmlns:p14="http://schemas.microsoft.com/office/powerpoint/2010/main" val="17487540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9709" y="1109642"/>
            <a:ext cx="6999930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Statewide Capacity Collaborative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Partners for Rural Washington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Rural Development Initiatives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Washington Dept. of Commerce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Sherwood Trust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USDA Rural Development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WSU Extension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Association of Washington Cities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Ballmer Group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Yakima Valley Community Foundation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Foundation for Southwest Washington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1920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Washington Collaborative Group</a:t>
            </a:r>
          </a:p>
        </p:txBody>
      </p:sp>
    </p:spTree>
    <p:extLst>
      <p:ext uri="{BB962C8B-B14F-4D97-AF65-F5344CB8AC3E}">
        <p14:creationId xmlns:p14="http://schemas.microsoft.com/office/powerpoint/2010/main" val="368422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24216" y="1109642"/>
            <a:ext cx="5309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1920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Washington Leadership Cohorts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0945" y="1145525"/>
            <a:ext cx="8451273" cy="4653999"/>
            <a:chOff x="105027625" y="108539280"/>
            <a:chExt cx="4938450" cy="3351953"/>
          </a:xfrm>
        </p:grpSpPr>
        <p:pic>
          <p:nvPicPr>
            <p:cNvPr id="7" name="Picture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3" t="4939" r="2885" b="3023"/>
            <a:stretch>
              <a:fillRect/>
            </a:stretch>
          </p:blipFill>
          <p:spPr bwMode="auto">
            <a:xfrm>
              <a:off x="105027625" y="108539280"/>
              <a:ext cx="4831758" cy="335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5-Point Star 33"/>
            <p:cNvSpPr>
              <a:spLocks/>
            </p:cNvSpPr>
            <p:nvPr/>
          </p:nvSpPr>
          <p:spPr bwMode="auto">
            <a:xfrm>
              <a:off x="106653938" y="111573057"/>
              <a:ext cx="303639" cy="303636"/>
            </a:xfrm>
            <a:custGeom>
              <a:avLst/>
              <a:gdLst>
                <a:gd name="T0" fmla="*/ 0 w 381000"/>
                <a:gd name="T1" fmla="*/ 145529 h 381000"/>
                <a:gd name="T2" fmla="*/ 145530 w 381000"/>
                <a:gd name="T3" fmla="*/ 145530 h 381000"/>
                <a:gd name="T4" fmla="*/ 190500 w 381000"/>
                <a:gd name="T5" fmla="*/ 0 h 381000"/>
                <a:gd name="T6" fmla="*/ 235470 w 381000"/>
                <a:gd name="T7" fmla="*/ 145530 h 381000"/>
                <a:gd name="T8" fmla="*/ 381000 w 381000"/>
                <a:gd name="T9" fmla="*/ 145529 h 381000"/>
                <a:gd name="T10" fmla="*/ 263263 w 381000"/>
                <a:gd name="T11" fmla="*/ 235470 h 381000"/>
                <a:gd name="T12" fmla="*/ 308235 w 381000"/>
                <a:gd name="T13" fmla="*/ 380999 h 381000"/>
                <a:gd name="T14" fmla="*/ 190500 w 381000"/>
                <a:gd name="T15" fmla="*/ 291056 h 381000"/>
                <a:gd name="T16" fmla="*/ 72765 w 381000"/>
                <a:gd name="T17" fmla="*/ 380999 h 381000"/>
                <a:gd name="T18" fmla="*/ 117737 w 381000"/>
                <a:gd name="T19" fmla="*/ 235470 h 381000"/>
                <a:gd name="T20" fmla="*/ 0 w 381000"/>
                <a:gd name="T21" fmla="*/ 145529 h 381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5" y="380999"/>
                  </a:lnTo>
                  <a:lnTo>
                    <a:pt x="190500" y="291056"/>
                  </a:lnTo>
                  <a:lnTo>
                    <a:pt x="72765" y="380999"/>
                  </a:lnTo>
                  <a:lnTo>
                    <a:pt x="117737" y="235470"/>
                  </a:lnTo>
                  <a:lnTo>
                    <a:pt x="0" y="145529"/>
                  </a:lnTo>
                  <a:close/>
                </a:path>
              </a:pathLst>
            </a:custGeom>
            <a:solidFill>
              <a:srgbClr val="3D7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106348864" y="111394603"/>
              <a:ext cx="1065306" cy="2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3D778D"/>
                  </a:solidFill>
                  <a:latin typeface="Francois One" panose="02000503040000020004" pitchFamily="2" charset="0"/>
                </a:rPr>
                <a:t>Skamania County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5-Point Star 35"/>
            <p:cNvSpPr>
              <a:spLocks/>
            </p:cNvSpPr>
            <p:nvPr/>
          </p:nvSpPr>
          <p:spPr bwMode="auto">
            <a:xfrm>
              <a:off x="105933652" y="110310538"/>
              <a:ext cx="303639" cy="303477"/>
            </a:xfrm>
            <a:custGeom>
              <a:avLst/>
              <a:gdLst>
                <a:gd name="T0" fmla="*/ 0 w 381000"/>
                <a:gd name="T1" fmla="*/ 145529 h 381000"/>
                <a:gd name="T2" fmla="*/ 145530 w 381000"/>
                <a:gd name="T3" fmla="*/ 145530 h 381000"/>
                <a:gd name="T4" fmla="*/ 190500 w 381000"/>
                <a:gd name="T5" fmla="*/ 0 h 381000"/>
                <a:gd name="T6" fmla="*/ 235470 w 381000"/>
                <a:gd name="T7" fmla="*/ 145530 h 381000"/>
                <a:gd name="T8" fmla="*/ 381000 w 381000"/>
                <a:gd name="T9" fmla="*/ 145529 h 381000"/>
                <a:gd name="T10" fmla="*/ 263263 w 381000"/>
                <a:gd name="T11" fmla="*/ 235470 h 381000"/>
                <a:gd name="T12" fmla="*/ 308235 w 381000"/>
                <a:gd name="T13" fmla="*/ 380999 h 381000"/>
                <a:gd name="T14" fmla="*/ 190500 w 381000"/>
                <a:gd name="T15" fmla="*/ 291056 h 381000"/>
                <a:gd name="T16" fmla="*/ 72765 w 381000"/>
                <a:gd name="T17" fmla="*/ 380999 h 381000"/>
                <a:gd name="T18" fmla="*/ 117737 w 381000"/>
                <a:gd name="T19" fmla="*/ 235470 h 381000"/>
                <a:gd name="T20" fmla="*/ 0 w 381000"/>
                <a:gd name="T21" fmla="*/ 145529 h 381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5" y="380999"/>
                  </a:lnTo>
                  <a:lnTo>
                    <a:pt x="190500" y="291056"/>
                  </a:lnTo>
                  <a:lnTo>
                    <a:pt x="72765" y="380999"/>
                  </a:lnTo>
                  <a:lnTo>
                    <a:pt x="117737" y="235470"/>
                  </a:lnTo>
                  <a:lnTo>
                    <a:pt x="0" y="145529"/>
                  </a:lnTo>
                  <a:close/>
                </a:path>
              </a:pathLst>
            </a:custGeom>
            <a:solidFill>
              <a:srgbClr val="3D7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105628658" y="110124133"/>
              <a:ext cx="956423" cy="24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3D778D"/>
                  </a:solidFill>
                  <a:latin typeface="Francois One" panose="02000503040000020004" pitchFamily="2" charset="0"/>
                </a:rPr>
                <a:t>Mason County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5-Point Star 38"/>
            <p:cNvSpPr>
              <a:spLocks/>
            </p:cNvSpPr>
            <p:nvPr/>
          </p:nvSpPr>
          <p:spPr bwMode="auto">
            <a:xfrm>
              <a:off x="109331621" y="110615529"/>
              <a:ext cx="303639" cy="303795"/>
            </a:xfrm>
            <a:custGeom>
              <a:avLst/>
              <a:gdLst>
                <a:gd name="T0" fmla="*/ 0 w 381000"/>
                <a:gd name="T1" fmla="*/ 145529 h 381000"/>
                <a:gd name="T2" fmla="*/ 145530 w 381000"/>
                <a:gd name="T3" fmla="*/ 145530 h 381000"/>
                <a:gd name="T4" fmla="*/ 190500 w 381000"/>
                <a:gd name="T5" fmla="*/ 0 h 381000"/>
                <a:gd name="T6" fmla="*/ 235470 w 381000"/>
                <a:gd name="T7" fmla="*/ 145530 h 381000"/>
                <a:gd name="T8" fmla="*/ 381000 w 381000"/>
                <a:gd name="T9" fmla="*/ 145529 h 381000"/>
                <a:gd name="T10" fmla="*/ 263263 w 381000"/>
                <a:gd name="T11" fmla="*/ 235470 h 381000"/>
                <a:gd name="T12" fmla="*/ 308235 w 381000"/>
                <a:gd name="T13" fmla="*/ 380999 h 381000"/>
                <a:gd name="T14" fmla="*/ 190500 w 381000"/>
                <a:gd name="T15" fmla="*/ 291056 h 381000"/>
                <a:gd name="T16" fmla="*/ 72765 w 381000"/>
                <a:gd name="T17" fmla="*/ 380999 h 381000"/>
                <a:gd name="T18" fmla="*/ 117737 w 381000"/>
                <a:gd name="T19" fmla="*/ 235470 h 381000"/>
                <a:gd name="T20" fmla="*/ 0 w 381000"/>
                <a:gd name="T21" fmla="*/ 145529 h 381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5" y="380999"/>
                  </a:lnTo>
                  <a:lnTo>
                    <a:pt x="190500" y="291056"/>
                  </a:lnTo>
                  <a:lnTo>
                    <a:pt x="72765" y="380999"/>
                  </a:lnTo>
                  <a:lnTo>
                    <a:pt x="117737" y="235470"/>
                  </a:lnTo>
                  <a:lnTo>
                    <a:pt x="0" y="145529"/>
                  </a:lnTo>
                  <a:close/>
                </a:path>
              </a:pathLst>
            </a:custGeom>
            <a:solidFill>
              <a:srgbClr val="3D7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109009572" y="110429124"/>
              <a:ext cx="956503" cy="2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3D778D"/>
                  </a:solidFill>
                  <a:latin typeface="Francois One" panose="02000503040000020004" pitchFamily="2" charset="0"/>
                </a:rPr>
                <a:t>Greater Palouse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5-Point Star 40"/>
            <p:cNvSpPr>
              <a:spLocks/>
            </p:cNvSpPr>
            <p:nvPr/>
          </p:nvSpPr>
          <p:spPr bwMode="auto">
            <a:xfrm>
              <a:off x="107441965" y="110869913"/>
              <a:ext cx="303799" cy="303477"/>
            </a:xfrm>
            <a:custGeom>
              <a:avLst/>
              <a:gdLst>
                <a:gd name="T0" fmla="*/ 0 w 381000"/>
                <a:gd name="T1" fmla="*/ 145529 h 381000"/>
                <a:gd name="T2" fmla="*/ 145530 w 381000"/>
                <a:gd name="T3" fmla="*/ 145530 h 381000"/>
                <a:gd name="T4" fmla="*/ 190500 w 381000"/>
                <a:gd name="T5" fmla="*/ 0 h 381000"/>
                <a:gd name="T6" fmla="*/ 235470 w 381000"/>
                <a:gd name="T7" fmla="*/ 145530 h 381000"/>
                <a:gd name="T8" fmla="*/ 381000 w 381000"/>
                <a:gd name="T9" fmla="*/ 145529 h 381000"/>
                <a:gd name="T10" fmla="*/ 263263 w 381000"/>
                <a:gd name="T11" fmla="*/ 235470 h 381000"/>
                <a:gd name="T12" fmla="*/ 308235 w 381000"/>
                <a:gd name="T13" fmla="*/ 380999 h 381000"/>
                <a:gd name="T14" fmla="*/ 190500 w 381000"/>
                <a:gd name="T15" fmla="*/ 291056 h 381000"/>
                <a:gd name="T16" fmla="*/ 72765 w 381000"/>
                <a:gd name="T17" fmla="*/ 380999 h 381000"/>
                <a:gd name="T18" fmla="*/ 117737 w 381000"/>
                <a:gd name="T19" fmla="*/ 235470 h 381000"/>
                <a:gd name="T20" fmla="*/ 0 w 381000"/>
                <a:gd name="T21" fmla="*/ 145529 h 381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5" y="380999"/>
                  </a:lnTo>
                  <a:lnTo>
                    <a:pt x="190500" y="291056"/>
                  </a:lnTo>
                  <a:lnTo>
                    <a:pt x="72765" y="380999"/>
                  </a:lnTo>
                  <a:lnTo>
                    <a:pt x="117737" y="235470"/>
                  </a:lnTo>
                  <a:lnTo>
                    <a:pt x="0" y="145529"/>
                  </a:lnTo>
                  <a:close/>
                </a:path>
              </a:pathLst>
            </a:custGeom>
            <a:solidFill>
              <a:srgbClr val="3D7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43"/>
            <p:cNvSpPr txBox="1">
              <a:spLocks noChangeArrowheads="1"/>
            </p:cNvSpPr>
            <p:nvPr/>
          </p:nvSpPr>
          <p:spPr bwMode="auto">
            <a:xfrm>
              <a:off x="107119996" y="110683349"/>
              <a:ext cx="956424" cy="24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3D778D"/>
                  </a:solidFill>
                  <a:latin typeface="Francois One" panose="02000503040000020004" pitchFamily="2" charset="0"/>
                </a:rPr>
                <a:t>Yakima Valley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5-Point Star 44"/>
            <p:cNvSpPr>
              <a:spLocks/>
            </p:cNvSpPr>
            <p:nvPr/>
          </p:nvSpPr>
          <p:spPr bwMode="auto">
            <a:xfrm>
              <a:off x="109001124" y="110930481"/>
              <a:ext cx="303639" cy="303636"/>
            </a:xfrm>
            <a:custGeom>
              <a:avLst/>
              <a:gdLst>
                <a:gd name="T0" fmla="*/ 0 w 381000"/>
                <a:gd name="T1" fmla="*/ 145529 h 381000"/>
                <a:gd name="T2" fmla="*/ 145530 w 381000"/>
                <a:gd name="T3" fmla="*/ 145530 h 381000"/>
                <a:gd name="T4" fmla="*/ 190500 w 381000"/>
                <a:gd name="T5" fmla="*/ 0 h 381000"/>
                <a:gd name="T6" fmla="*/ 235470 w 381000"/>
                <a:gd name="T7" fmla="*/ 145530 h 381000"/>
                <a:gd name="T8" fmla="*/ 381000 w 381000"/>
                <a:gd name="T9" fmla="*/ 145529 h 381000"/>
                <a:gd name="T10" fmla="*/ 263263 w 381000"/>
                <a:gd name="T11" fmla="*/ 235470 h 381000"/>
                <a:gd name="T12" fmla="*/ 308235 w 381000"/>
                <a:gd name="T13" fmla="*/ 380999 h 381000"/>
                <a:gd name="T14" fmla="*/ 190500 w 381000"/>
                <a:gd name="T15" fmla="*/ 291056 h 381000"/>
                <a:gd name="T16" fmla="*/ 72765 w 381000"/>
                <a:gd name="T17" fmla="*/ 380999 h 381000"/>
                <a:gd name="T18" fmla="*/ 117737 w 381000"/>
                <a:gd name="T19" fmla="*/ 235470 h 381000"/>
                <a:gd name="T20" fmla="*/ 0 w 381000"/>
                <a:gd name="T21" fmla="*/ 145529 h 381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5" y="380999"/>
                  </a:lnTo>
                  <a:lnTo>
                    <a:pt x="190500" y="291056"/>
                  </a:lnTo>
                  <a:lnTo>
                    <a:pt x="72765" y="380999"/>
                  </a:lnTo>
                  <a:lnTo>
                    <a:pt x="117737" y="235470"/>
                  </a:lnTo>
                  <a:lnTo>
                    <a:pt x="0" y="145529"/>
                  </a:lnTo>
                  <a:close/>
                </a:path>
              </a:pathLst>
            </a:custGeom>
            <a:solidFill>
              <a:srgbClr val="3D7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108687871" y="111218105"/>
              <a:ext cx="956424" cy="2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3D778D"/>
                  </a:solidFill>
                  <a:latin typeface="Francois One" panose="02000503040000020004" pitchFamily="2" charset="0"/>
                </a:rPr>
                <a:t>Dayton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5-Point Star 47"/>
            <p:cNvSpPr>
              <a:spLocks/>
            </p:cNvSpPr>
            <p:nvPr/>
          </p:nvSpPr>
          <p:spPr bwMode="auto">
            <a:xfrm>
              <a:off x="106170825" y="110615688"/>
              <a:ext cx="303639" cy="303636"/>
            </a:xfrm>
            <a:custGeom>
              <a:avLst/>
              <a:gdLst>
                <a:gd name="T0" fmla="*/ 0 w 381000"/>
                <a:gd name="T1" fmla="*/ 145529 h 381000"/>
                <a:gd name="T2" fmla="*/ 145530 w 381000"/>
                <a:gd name="T3" fmla="*/ 145530 h 381000"/>
                <a:gd name="T4" fmla="*/ 190500 w 381000"/>
                <a:gd name="T5" fmla="*/ 0 h 381000"/>
                <a:gd name="T6" fmla="*/ 235470 w 381000"/>
                <a:gd name="T7" fmla="*/ 145530 h 381000"/>
                <a:gd name="T8" fmla="*/ 381000 w 381000"/>
                <a:gd name="T9" fmla="*/ 145529 h 381000"/>
                <a:gd name="T10" fmla="*/ 263263 w 381000"/>
                <a:gd name="T11" fmla="*/ 235470 h 381000"/>
                <a:gd name="T12" fmla="*/ 308235 w 381000"/>
                <a:gd name="T13" fmla="*/ 380999 h 381000"/>
                <a:gd name="T14" fmla="*/ 190500 w 381000"/>
                <a:gd name="T15" fmla="*/ 291056 h 381000"/>
                <a:gd name="T16" fmla="*/ 72765 w 381000"/>
                <a:gd name="T17" fmla="*/ 380999 h 381000"/>
                <a:gd name="T18" fmla="*/ 117737 w 381000"/>
                <a:gd name="T19" fmla="*/ 235470 h 381000"/>
                <a:gd name="T20" fmla="*/ 0 w 381000"/>
                <a:gd name="T21" fmla="*/ 145529 h 381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5" y="380999"/>
                  </a:lnTo>
                  <a:lnTo>
                    <a:pt x="190500" y="291056"/>
                  </a:lnTo>
                  <a:lnTo>
                    <a:pt x="72765" y="380999"/>
                  </a:lnTo>
                  <a:lnTo>
                    <a:pt x="117737" y="235470"/>
                  </a:lnTo>
                  <a:lnTo>
                    <a:pt x="0" y="145529"/>
                  </a:lnTo>
                  <a:close/>
                </a:path>
              </a:pathLst>
            </a:custGeom>
            <a:solidFill>
              <a:srgbClr val="446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5-Point Star 51"/>
            <p:cNvSpPr>
              <a:spLocks/>
            </p:cNvSpPr>
            <p:nvPr/>
          </p:nvSpPr>
          <p:spPr bwMode="auto">
            <a:xfrm>
              <a:off x="106475899" y="110395413"/>
              <a:ext cx="303639" cy="303636"/>
            </a:xfrm>
            <a:custGeom>
              <a:avLst/>
              <a:gdLst>
                <a:gd name="T0" fmla="*/ 0 w 381000"/>
                <a:gd name="T1" fmla="*/ 145529 h 381000"/>
                <a:gd name="T2" fmla="*/ 145530 w 381000"/>
                <a:gd name="T3" fmla="*/ 145530 h 381000"/>
                <a:gd name="T4" fmla="*/ 190500 w 381000"/>
                <a:gd name="T5" fmla="*/ 0 h 381000"/>
                <a:gd name="T6" fmla="*/ 235470 w 381000"/>
                <a:gd name="T7" fmla="*/ 145530 h 381000"/>
                <a:gd name="T8" fmla="*/ 381000 w 381000"/>
                <a:gd name="T9" fmla="*/ 145529 h 381000"/>
                <a:gd name="T10" fmla="*/ 263263 w 381000"/>
                <a:gd name="T11" fmla="*/ 235470 h 381000"/>
                <a:gd name="T12" fmla="*/ 308235 w 381000"/>
                <a:gd name="T13" fmla="*/ 380999 h 381000"/>
                <a:gd name="T14" fmla="*/ 190500 w 381000"/>
                <a:gd name="T15" fmla="*/ 291056 h 381000"/>
                <a:gd name="T16" fmla="*/ 72765 w 381000"/>
                <a:gd name="T17" fmla="*/ 380999 h 381000"/>
                <a:gd name="T18" fmla="*/ 117737 w 381000"/>
                <a:gd name="T19" fmla="*/ 235470 h 381000"/>
                <a:gd name="T20" fmla="*/ 0 w 381000"/>
                <a:gd name="T21" fmla="*/ 145529 h 381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5" y="380999"/>
                  </a:lnTo>
                  <a:lnTo>
                    <a:pt x="190500" y="291056"/>
                  </a:lnTo>
                  <a:lnTo>
                    <a:pt x="72765" y="380999"/>
                  </a:lnTo>
                  <a:lnTo>
                    <a:pt x="117737" y="235470"/>
                  </a:lnTo>
                  <a:lnTo>
                    <a:pt x="0" y="145529"/>
                  </a:lnTo>
                  <a:close/>
                </a:path>
              </a:pathLst>
            </a:custGeom>
            <a:solidFill>
              <a:srgbClr val="446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52"/>
            <p:cNvSpPr txBox="1">
              <a:spLocks noChangeArrowheads="1"/>
            </p:cNvSpPr>
            <p:nvPr/>
          </p:nvSpPr>
          <p:spPr bwMode="auto">
            <a:xfrm>
              <a:off x="105848856" y="110930481"/>
              <a:ext cx="1075693" cy="245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44602C"/>
                  </a:solidFill>
                  <a:latin typeface="Francois One" panose="02000503040000020004" pitchFamily="2" charset="0"/>
                </a:rPr>
                <a:t>Thurston County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Text Box 53"/>
            <p:cNvSpPr txBox="1">
              <a:spLocks noChangeArrowheads="1"/>
            </p:cNvSpPr>
            <p:nvPr/>
          </p:nvSpPr>
          <p:spPr bwMode="auto">
            <a:xfrm>
              <a:off x="106484346" y="110217535"/>
              <a:ext cx="956504" cy="2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44602C"/>
                  </a:solidFill>
                  <a:latin typeface="Francois One" panose="02000503040000020004" pitchFamily="2" charset="0"/>
                </a:rPr>
                <a:t>Pierce County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7" name="5-Point Star 44"/>
            <p:cNvSpPr>
              <a:spLocks/>
            </p:cNvSpPr>
            <p:nvPr/>
          </p:nvSpPr>
          <p:spPr bwMode="auto">
            <a:xfrm>
              <a:off x="108687871" y="111057593"/>
              <a:ext cx="303639" cy="303636"/>
            </a:xfrm>
            <a:custGeom>
              <a:avLst/>
              <a:gdLst>
                <a:gd name="T0" fmla="*/ 0 w 381000"/>
                <a:gd name="T1" fmla="*/ 145529 h 381000"/>
                <a:gd name="T2" fmla="*/ 145530 w 381000"/>
                <a:gd name="T3" fmla="*/ 145530 h 381000"/>
                <a:gd name="T4" fmla="*/ 190500 w 381000"/>
                <a:gd name="T5" fmla="*/ 0 h 381000"/>
                <a:gd name="T6" fmla="*/ 235470 w 381000"/>
                <a:gd name="T7" fmla="*/ 145530 h 381000"/>
                <a:gd name="T8" fmla="*/ 381000 w 381000"/>
                <a:gd name="T9" fmla="*/ 145529 h 381000"/>
                <a:gd name="T10" fmla="*/ 263263 w 381000"/>
                <a:gd name="T11" fmla="*/ 235470 h 381000"/>
                <a:gd name="T12" fmla="*/ 308235 w 381000"/>
                <a:gd name="T13" fmla="*/ 380999 h 381000"/>
                <a:gd name="T14" fmla="*/ 190500 w 381000"/>
                <a:gd name="T15" fmla="*/ 291056 h 381000"/>
                <a:gd name="T16" fmla="*/ 72765 w 381000"/>
                <a:gd name="T17" fmla="*/ 380999 h 381000"/>
                <a:gd name="T18" fmla="*/ 117737 w 381000"/>
                <a:gd name="T19" fmla="*/ 235470 h 381000"/>
                <a:gd name="T20" fmla="*/ 0 w 381000"/>
                <a:gd name="T21" fmla="*/ 145529 h 381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5" y="380999"/>
                  </a:lnTo>
                  <a:lnTo>
                    <a:pt x="190500" y="291056"/>
                  </a:lnTo>
                  <a:lnTo>
                    <a:pt x="72765" y="380999"/>
                  </a:lnTo>
                  <a:lnTo>
                    <a:pt x="117737" y="235470"/>
                  </a:lnTo>
                  <a:lnTo>
                    <a:pt x="0" y="145529"/>
                  </a:lnTo>
                  <a:close/>
                </a:path>
              </a:pathLst>
            </a:custGeom>
            <a:solidFill>
              <a:srgbClr val="3D7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43"/>
            <p:cNvSpPr txBox="1">
              <a:spLocks noChangeArrowheads="1"/>
            </p:cNvSpPr>
            <p:nvPr/>
          </p:nvSpPr>
          <p:spPr bwMode="auto">
            <a:xfrm>
              <a:off x="108348339" y="111394603"/>
              <a:ext cx="956424" cy="24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3D778D"/>
                  </a:solidFill>
                  <a:latin typeface="Francois One" panose="02000503040000020004" pitchFamily="2" charset="0"/>
                </a:rPr>
                <a:t>Walla Walla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49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33" y="166348"/>
            <a:ext cx="3763133" cy="157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2825592"/>
            <a:ext cx="9143999" cy="1692771"/>
          </a:xfrm>
          <a:prstGeom prst="rect">
            <a:avLst/>
          </a:prstGeom>
          <a:solidFill>
            <a:srgbClr val="8BB5C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825441">
            <a:off x="5850243" y="3470848"/>
            <a:ext cx="3694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Segoe Script" panose="020B0504020000000003" pitchFamily="34" charset="0"/>
                <a:sym typeface="Wingdings" panose="05000000000000000000" pitchFamily="2" charset="2"/>
              </a:rPr>
              <a:t> </a:t>
            </a:r>
            <a:r>
              <a:rPr lang="en-US" sz="3200" dirty="0">
                <a:solidFill>
                  <a:prstClr val="white"/>
                </a:solidFill>
                <a:latin typeface="Segoe Script" panose="020B0504020000000003" pitchFamily="34" charset="0"/>
              </a:rPr>
              <a:t>Noelle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" y="4446317"/>
            <a:ext cx="914399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en-US" sz="1100" b="1" dirty="0">
              <a:latin typeface="+mn-lt"/>
              <a:cs typeface="+mn-cs"/>
            </a:endParaRPr>
          </a:p>
          <a:p>
            <a:pPr marL="52387" algn="ctr">
              <a:spcAft>
                <a:spcPct val="30000"/>
              </a:spcAft>
              <a:defRPr/>
            </a:pPr>
            <a:r>
              <a:rPr lang="en-US" sz="2800" b="1" dirty="0">
                <a:solidFill>
                  <a:srgbClr val="46A53F"/>
                </a:solidFill>
                <a:latin typeface="+mn-lt"/>
                <a:cs typeface="+mn-cs"/>
              </a:rPr>
              <a:t>Cultivating </a:t>
            </a:r>
            <a:r>
              <a:rPr lang="en-US" sz="2800" b="1" dirty="0" err="1">
                <a:solidFill>
                  <a:srgbClr val="46A53F"/>
                </a:solidFill>
                <a:latin typeface="+mn-lt"/>
                <a:cs typeface="+mn-cs"/>
              </a:rPr>
              <a:t>Leaders</a:t>
            </a:r>
            <a:r>
              <a:rPr lang="en-US" sz="2800" dirty="0" err="1">
                <a:latin typeface="+mn-lt"/>
                <a:cs typeface="+mn-cs"/>
              </a:rPr>
              <a:t>|</a:t>
            </a:r>
            <a:r>
              <a:rPr lang="en-US" sz="2800" b="1" dirty="0" err="1">
                <a:solidFill>
                  <a:srgbClr val="8BB5C8"/>
                </a:solidFill>
                <a:latin typeface="+mn-lt"/>
                <a:cs typeface="+mn-cs"/>
              </a:rPr>
              <a:t>Catalyzing</a:t>
            </a:r>
            <a:r>
              <a:rPr lang="en-US" sz="2800" b="1" dirty="0">
                <a:solidFill>
                  <a:srgbClr val="006666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8BB5C8"/>
                </a:solidFill>
                <a:latin typeface="+mn-lt"/>
                <a:cs typeface="+mn-cs"/>
              </a:rPr>
              <a:t>Community Led 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47" y="617085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www.rdiinc.org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RDI Phone: 541-687-9077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241" y="1987294"/>
            <a:ext cx="9144000" cy="707886"/>
          </a:xfrm>
          <a:prstGeom prst="rect">
            <a:avLst/>
          </a:prstGeom>
          <a:solidFill>
            <a:srgbClr val="46A53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en-US" sz="1200" b="1" dirty="0">
              <a:latin typeface="+mn-lt"/>
              <a:cs typeface="+mn-cs"/>
            </a:endParaRPr>
          </a:p>
          <a:p>
            <a:pPr marL="52387" algn="ctr">
              <a:spcAft>
                <a:spcPct val="3000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A Pacific Northwest Nonprofit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5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25" y="1139974"/>
            <a:ext cx="7096215" cy="492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1920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Tupelo Model</a:t>
            </a:r>
          </a:p>
        </p:txBody>
      </p:sp>
    </p:spTree>
    <p:extLst>
      <p:ext uri="{BB962C8B-B14F-4D97-AF65-F5344CB8AC3E}">
        <p14:creationId xmlns:p14="http://schemas.microsoft.com/office/powerpoint/2010/main" val="120873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71680" y="308880"/>
            <a:ext cx="7643880" cy="815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sz="4800" b="1" dirty="0">
              <a:solidFill>
                <a:srgbClr val="3D778D"/>
              </a:solidFill>
              <a:latin typeface="Rockwel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8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58595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416" y="308880"/>
            <a:ext cx="4815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Leadership Impacts…</a:t>
            </a:r>
          </a:p>
        </p:txBody>
      </p:sp>
    </p:spTree>
    <p:extLst>
      <p:ext uri="{BB962C8B-B14F-4D97-AF65-F5344CB8AC3E}">
        <p14:creationId xmlns:p14="http://schemas.microsoft.com/office/powerpoint/2010/main" val="24480035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4"/>
          <a:stretch/>
        </p:blipFill>
        <p:spPr>
          <a:xfrm>
            <a:off x="0" y="962528"/>
            <a:ext cx="9144000" cy="4645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7035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Leadership Impacts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87496"/>
            <a:ext cx="9144000" cy="1015663"/>
          </a:xfrm>
          <a:prstGeom prst="rect">
            <a:avLst/>
          </a:prstGeom>
          <a:solidFill>
            <a:srgbClr val="0D557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9,000 Leaders Trained</a:t>
            </a:r>
          </a:p>
          <a:p>
            <a:r>
              <a:rPr lang="en-US" sz="3000" dirty="0">
                <a:solidFill>
                  <a:schemeClr val="bg1"/>
                </a:solidFill>
              </a:rPr>
              <a:t>300 Rural Communities Served</a:t>
            </a:r>
          </a:p>
        </p:txBody>
      </p:sp>
    </p:spTree>
    <p:extLst>
      <p:ext uri="{BB962C8B-B14F-4D97-AF65-F5344CB8AC3E}">
        <p14:creationId xmlns:p14="http://schemas.microsoft.com/office/powerpoint/2010/main" val="76463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799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7035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Leadership Impacts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87496"/>
            <a:ext cx="9144000" cy="1015663"/>
          </a:xfrm>
          <a:prstGeom prst="rect">
            <a:avLst/>
          </a:prstGeom>
          <a:solidFill>
            <a:srgbClr val="0D557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82% said the program increased the number of community leaders in their town</a:t>
            </a:r>
          </a:p>
        </p:txBody>
      </p:sp>
    </p:spTree>
    <p:extLst>
      <p:ext uri="{BB962C8B-B14F-4D97-AF65-F5344CB8AC3E}">
        <p14:creationId xmlns:p14="http://schemas.microsoft.com/office/powerpoint/2010/main" val="87181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032"/>
            <a:ext cx="914400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7035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Leadership Impacts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87496"/>
            <a:ext cx="9144000" cy="553998"/>
          </a:xfrm>
          <a:prstGeom prst="rect">
            <a:avLst/>
          </a:prstGeom>
          <a:solidFill>
            <a:srgbClr val="0D557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Volunteerism for participants increased nearly four-fold</a:t>
            </a:r>
          </a:p>
        </p:txBody>
      </p:sp>
    </p:spTree>
    <p:extLst>
      <p:ext uri="{BB962C8B-B14F-4D97-AF65-F5344CB8AC3E}">
        <p14:creationId xmlns:p14="http://schemas.microsoft.com/office/powerpoint/2010/main" val="385067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11079"/>
          <a:stretch/>
        </p:blipFill>
        <p:spPr>
          <a:xfrm>
            <a:off x="3513220" y="1018032"/>
            <a:ext cx="5630779" cy="521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086"/>
            <a:ext cx="3391596" cy="5120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7035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Leadership Impacts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00842"/>
            <a:ext cx="9144000" cy="1015663"/>
          </a:xfrm>
          <a:prstGeom prst="rect">
            <a:avLst/>
          </a:prstGeom>
          <a:solidFill>
            <a:srgbClr val="0D557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85% reported classes helped them create a better future for their community</a:t>
            </a:r>
          </a:p>
        </p:txBody>
      </p:sp>
    </p:spTree>
    <p:extLst>
      <p:ext uri="{BB962C8B-B14F-4D97-AF65-F5344CB8AC3E}">
        <p14:creationId xmlns:p14="http://schemas.microsoft.com/office/powerpoint/2010/main" val="342750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" y="1010390"/>
            <a:ext cx="7731164" cy="5120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7035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Leadership Impacts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16887"/>
            <a:ext cx="9144000" cy="1015663"/>
          </a:xfrm>
          <a:prstGeom prst="rect">
            <a:avLst/>
          </a:prstGeom>
          <a:solidFill>
            <a:srgbClr val="0D557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89% increased their appreciation of their community assets</a:t>
            </a:r>
          </a:p>
        </p:txBody>
      </p:sp>
    </p:spTree>
    <p:extLst>
      <p:ext uri="{BB962C8B-B14F-4D97-AF65-F5344CB8AC3E}">
        <p14:creationId xmlns:p14="http://schemas.microsoft.com/office/powerpoint/2010/main" val="88607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018032"/>
            <a:ext cx="6827520" cy="5120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7035"/>
            <a:ext cx="9144000" cy="830997"/>
          </a:xfrm>
          <a:prstGeom prst="rect">
            <a:avLst/>
          </a:prstGeom>
          <a:solidFill>
            <a:srgbClr val="8BB5C8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Leadership Impacts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14253"/>
            <a:ext cx="9144000" cy="553998"/>
          </a:xfrm>
          <a:prstGeom prst="rect">
            <a:avLst/>
          </a:prstGeom>
          <a:solidFill>
            <a:srgbClr val="0D557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90% expanded their network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329901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7">
      <a:dk1>
        <a:srgbClr val="A5A5A5"/>
      </a:dk1>
      <a:lt1>
        <a:srgbClr val="FFFFFF"/>
      </a:lt1>
      <a:dk2>
        <a:srgbClr val="21BF15"/>
      </a:dk2>
      <a:lt2>
        <a:srgbClr val="585961"/>
      </a:lt2>
      <a:accent1>
        <a:srgbClr val="8BB5C8"/>
      </a:accent1>
      <a:accent2>
        <a:srgbClr val="8BB5C8"/>
      </a:accent2>
      <a:accent3>
        <a:srgbClr val="188F0F"/>
      </a:accent3>
      <a:accent4>
        <a:srgbClr val="B4772B"/>
      </a:accent4>
      <a:accent5>
        <a:srgbClr val="A5A5A5"/>
      </a:accent5>
      <a:accent6>
        <a:srgbClr val="F58220"/>
      </a:accent6>
      <a:hlink>
        <a:srgbClr val="048FBF"/>
      </a:hlink>
      <a:folHlink>
        <a:srgbClr val="0D557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0FC887853664D96CA7BCBE49EBD99" ma:contentTypeVersion="2" ma:contentTypeDescription="Create a new document." ma:contentTypeScope="" ma:versionID="edf1cef3485e9c43f4994d7a349fdc68">
  <xsd:schema xmlns:xsd="http://www.w3.org/2001/XMLSchema" xmlns:xs="http://www.w3.org/2001/XMLSchema" xmlns:p="http://schemas.microsoft.com/office/2006/metadata/properties" xmlns:ns3="00909f65-05b7-4353-bd61-5e92402b368c" targetNamespace="http://schemas.microsoft.com/office/2006/metadata/properties" ma:root="true" ma:fieldsID="e4d5333701669bd1f833f2b3587e91f3" ns3:_="">
    <xsd:import namespace="00909f65-05b7-4353-bd61-5e92402b36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09f65-05b7-4353-bd61-5e92402b36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F1BABB-AEC7-40F1-A132-93F0778415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1118D-DC10-4546-8FA3-7823947DB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909f65-05b7-4353-bd61-5e92402b36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F1CC55-1DD5-4EE5-8ECE-BBB71DA0C464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00909f65-05b7-4353-bd61-5e92402b368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10502</TotalTime>
  <Words>196</Words>
  <Application>Microsoft Office PowerPoint</Application>
  <PresentationFormat>On-screen Show (4:3)</PresentationFormat>
  <Paragraphs>59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DejaVu Sans</vt:lpstr>
      <vt:lpstr>Francois One</vt:lpstr>
      <vt:lpstr>Franklin Gothic Book</vt:lpstr>
      <vt:lpstr>Franklin Gothic Medium</vt:lpstr>
      <vt:lpstr>Gotham Bold</vt:lpstr>
      <vt:lpstr>Paytone One</vt:lpstr>
      <vt:lpstr>Rockwell</vt:lpstr>
      <vt:lpstr>Segoe Script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Stewart</dc:creator>
  <cp:lastModifiedBy>Vickie Winkel</cp:lastModifiedBy>
  <cp:revision>132</cp:revision>
  <cp:lastPrinted>2019-04-09T22:44:34Z</cp:lastPrinted>
  <dcterms:modified xsi:type="dcterms:W3CDTF">2019-04-17T19:30:11Z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0x0101001480FC887853664D96CA7BCBE49EBD99</vt:lpwstr>
  </property>
  <property fmtid="{D5CDD505-2E9C-101B-9397-08002B2CF9AE}" pid="3" name="IsMyDocuments">
    <vt:bool>true</vt:bool>
  </property>
</Properties>
</file>